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sldIdLst>
    <p:sldId id="256" r:id="rId2"/>
    <p:sldId id="257" r:id="rId3"/>
    <p:sldId id="259" r:id="rId4"/>
    <p:sldId id="262" r:id="rId5"/>
    <p:sldId id="260" r:id="rId6"/>
    <p:sldId id="261" r:id="rId7"/>
    <p:sldId id="263" r:id="rId8"/>
    <p:sldId id="264" r:id="rId9"/>
    <p:sldId id="265" r:id="rId10"/>
    <p:sldId id="258"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initials="RV" lastIdx="2" clrIdx="0">
    <p:extLst>
      <p:ext uri="{19B8F6BF-5375-455C-9EA6-DF929625EA0E}">
        <p15:presenceInfo xmlns:p15="http://schemas.microsoft.com/office/powerpoint/2012/main" userId="Ro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7F1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0" d="100"/>
          <a:sy n="120" d="100"/>
        </p:scale>
        <p:origin x="1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BE5F4E-FACE-4483-B514-163E9699B24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527E-1DFD-424D-BA3F-CE0554F04AEC}" type="slidenum">
              <a:rPr lang="en-US" smtClean="0"/>
              <a:t>‹#›</a:t>
            </a:fld>
            <a:endParaRPr lang="en-US"/>
          </a:p>
        </p:txBody>
      </p:sp>
    </p:spTree>
    <p:extLst>
      <p:ext uri="{BB962C8B-B14F-4D97-AF65-F5344CB8AC3E}">
        <p14:creationId xmlns:p14="http://schemas.microsoft.com/office/powerpoint/2010/main" val="420663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BE5F4E-FACE-4483-B514-163E9699B24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527E-1DFD-424D-BA3F-CE0554F04AEC}" type="slidenum">
              <a:rPr lang="en-US" smtClean="0"/>
              <a:t>‹#›</a:t>
            </a:fld>
            <a:endParaRPr lang="en-US"/>
          </a:p>
        </p:txBody>
      </p:sp>
    </p:spTree>
    <p:extLst>
      <p:ext uri="{BB962C8B-B14F-4D97-AF65-F5344CB8AC3E}">
        <p14:creationId xmlns:p14="http://schemas.microsoft.com/office/powerpoint/2010/main" val="220902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BE5F4E-FACE-4483-B514-163E9699B24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527E-1DFD-424D-BA3F-CE0554F04AE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4270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BE5F4E-FACE-4483-B514-163E9699B24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527E-1DFD-424D-BA3F-CE0554F04AEC}" type="slidenum">
              <a:rPr lang="en-US" smtClean="0"/>
              <a:t>‹#›</a:t>
            </a:fld>
            <a:endParaRPr lang="en-US"/>
          </a:p>
        </p:txBody>
      </p:sp>
    </p:spTree>
    <p:extLst>
      <p:ext uri="{BB962C8B-B14F-4D97-AF65-F5344CB8AC3E}">
        <p14:creationId xmlns:p14="http://schemas.microsoft.com/office/powerpoint/2010/main" val="2997234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BE5F4E-FACE-4483-B514-163E9699B24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527E-1DFD-424D-BA3F-CE0554F04AE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3902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BE5F4E-FACE-4483-B514-163E9699B24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527E-1DFD-424D-BA3F-CE0554F04AEC}" type="slidenum">
              <a:rPr lang="en-US" smtClean="0"/>
              <a:t>‹#›</a:t>
            </a:fld>
            <a:endParaRPr lang="en-US"/>
          </a:p>
        </p:txBody>
      </p:sp>
    </p:spTree>
    <p:extLst>
      <p:ext uri="{BB962C8B-B14F-4D97-AF65-F5344CB8AC3E}">
        <p14:creationId xmlns:p14="http://schemas.microsoft.com/office/powerpoint/2010/main" val="3816159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BE5F4E-FACE-4483-B514-163E9699B24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527E-1DFD-424D-BA3F-CE0554F04AEC}" type="slidenum">
              <a:rPr lang="en-US" smtClean="0"/>
              <a:t>‹#›</a:t>
            </a:fld>
            <a:endParaRPr lang="en-US"/>
          </a:p>
        </p:txBody>
      </p:sp>
    </p:spTree>
    <p:extLst>
      <p:ext uri="{BB962C8B-B14F-4D97-AF65-F5344CB8AC3E}">
        <p14:creationId xmlns:p14="http://schemas.microsoft.com/office/powerpoint/2010/main" val="82155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BE5F4E-FACE-4483-B514-163E9699B24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527E-1DFD-424D-BA3F-CE0554F04AEC}" type="slidenum">
              <a:rPr lang="en-US" smtClean="0"/>
              <a:t>‹#›</a:t>
            </a:fld>
            <a:endParaRPr lang="en-US"/>
          </a:p>
        </p:txBody>
      </p:sp>
    </p:spTree>
    <p:extLst>
      <p:ext uri="{BB962C8B-B14F-4D97-AF65-F5344CB8AC3E}">
        <p14:creationId xmlns:p14="http://schemas.microsoft.com/office/powerpoint/2010/main" val="411783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BE5F4E-FACE-4483-B514-163E9699B24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527E-1DFD-424D-BA3F-CE0554F04AEC}" type="slidenum">
              <a:rPr lang="en-US" smtClean="0"/>
              <a:t>‹#›</a:t>
            </a:fld>
            <a:endParaRPr lang="en-US"/>
          </a:p>
        </p:txBody>
      </p:sp>
    </p:spTree>
    <p:extLst>
      <p:ext uri="{BB962C8B-B14F-4D97-AF65-F5344CB8AC3E}">
        <p14:creationId xmlns:p14="http://schemas.microsoft.com/office/powerpoint/2010/main" val="122276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BE5F4E-FACE-4483-B514-163E9699B24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527E-1DFD-424D-BA3F-CE0554F04AEC}" type="slidenum">
              <a:rPr lang="en-US" smtClean="0"/>
              <a:t>‹#›</a:t>
            </a:fld>
            <a:endParaRPr lang="en-US"/>
          </a:p>
        </p:txBody>
      </p:sp>
    </p:spTree>
    <p:extLst>
      <p:ext uri="{BB962C8B-B14F-4D97-AF65-F5344CB8AC3E}">
        <p14:creationId xmlns:p14="http://schemas.microsoft.com/office/powerpoint/2010/main" val="171914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BE5F4E-FACE-4483-B514-163E9699B248}"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A527E-1DFD-424D-BA3F-CE0554F04AEC}" type="slidenum">
              <a:rPr lang="en-US" smtClean="0"/>
              <a:t>‹#›</a:t>
            </a:fld>
            <a:endParaRPr lang="en-US"/>
          </a:p>
        </p:txBody>
      </p:sp>
    </p:spTree>
    <p:extLst>
      <p:ext uri="{BB962C8B-B14F-4D97-AF65-F5344CB8AC3E}">
        <p14:creationId xmlns:p14="http://schemas.microsoft.com/office/powerpoint/2010/main" val="139494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BE5F4E-FACE-4483-B514-163E9699B248}" type="datetimeFigureOut">
              <a:rPr lang="en-US" smtClean="0"/>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6A527E-1DFD-424D-BA3F-CE0554F04AEC}" type="slidenum">
              <a:rPr lang="en-US" smtClean="0"/>
              <a:t>‹#›</a:t>
            </a:fld>
            <a:endParaRPr lang="en-US"/>
          </a:p>
        </p:txBody>
      </p:sp>
    </p:spTree>
    <p:extLst>
      <p:ext uri="{BB962C8B-B14F-4D97-AF65-F5344CB8AC3E}">
        <p14:creationId xmlns:p14="http://schemas.microsoft.com/office/powerpoint/2010/main" val="354345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BE5F4E-FACE-4483-B514-163E9699B248}" type="datetimeFigureOut">
              <a:rPr lang="en-US" smtClean="0"/>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6A527E-1DFD-424D-BA3F-CE0554F04AEC}" type="slidenum">
              <a:rPr lang="en-US" smtClean="0"/>
              <a:t>‹#›</a:t>
            </a:fld>
            <a:endParaRPr lang="en-US"/>
          </a:p>
        </p:txBody>
      </p:sp>
    </p:spTree>
    <p:extLst>
      <p:ext uri="{BB962C8B-B14F-4D97-AF65-F5344CB8AC3E}">
        <p14:creationId xmlns:p14="http://schemas.microsoft.com/office/powerpoint/2010/main" val="231906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E5F4E-FACE-4483-B514-163E9699B248}" type="datetimeFigureOut">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6A527E-1DFD-424D-BA3F-CE0554F04AEC}" type="slidenum">
              <a:rPr lang="en-US" smtClean="0"/>
              <a:t>‹#›</a:t>
            </a:fld>
            <a:endParaRPr lang="en-US"/>
          </a:p>
        </p:txBody>
      </p:sp>
    </p:spTree>
    <p:extLst>
      <p:ext uri="{BB962C8B-B14F-4D97-AF65-F5344CB8AC3E}">
        <p14:creationId xmlns:p14="http://schemas.microsoft.com/office/powerpoint/2010/main" val="267373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BE5F4E-FACE-4483-B514-163E9699B248}"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A527E-1DFD-424D-BA3F-CE0554F04AEC}" type="slidenum">
              <a:rPr lang="en-US" smtClean="0"/>
              <a:t>‹#›</a:t>
            </a:fld>
            <a:endParaRPr lang="en-US"/>
          </a:p>
        </p:txBody>
      </p:sp>
    </p:spTree>
    <p:extLst>
      <p:ext uri="{BB962C8B-B14F-4D97-AF65-F5344CB8AC3E}">
        <p14:creationId xmlns:p14="http://schemas.microsoft.com/office/powerpoint/2010/main" val="342955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BE5F4E-FACE-4483-B514-163E9699B248}"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A527E-1DFD-424D-BA3F-CE0554F04AEC}" type="slidenum">
              <a:rPr lang="en-US" smtClean="0"/>
              <a:t>‹#›</a:t>
            </a:fld>
            <a:endParaRPr lang="en-US"/>
          </a:p>
        </p:txBody>
      </p:sp>
    </p:spTree>
    <p:extLst>
      <p:ext uri="{BB962C8B-B14F-4D97-AF65-F5344CB8AC3E}">
        <p14:creationId xmlns:p14="http://schemas.microsoft.com/office/powerpoint/2010/main" val="3630201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BE5F4E-FACE-4483-B514-163E9699B248}" type="datetimeFigureOut">
              <a:rPr lang="en-US" smtClean="0"/>
              <a:t>2/14/2024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6A527E-1DFD-424D-BA3F-CE0554F04AEC}" type="slidenum">
              <a:rPr lang="en-US" smtClean="0"/>
              <a:t>‹#›</a:t>
            </a:fld>
            <a:endParaRPr lang="en-US"/>
          </a:p>
        </p:txBody>
      </p:sp>
    </p:spTree>
    <p:extLst>
      <p:ext uri="{BB962C8B-B14F-4D97-AF65-F5344CB8AC3E}">
        <p14:creationId xmlns:p14="http://schemas.microsoft.com/office/powerpoint/2010/main" val="180312573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yokaloosa.com/pw/stormwater" TargetMode="External"/><Relationship Id="rId2" Type="http://schemas.openxmlformats.org/officeDocument/2006/relationships/hyperlink" Target="mailto:Roadinfo@myokaloosa.com" TargetMode="External"/><Relationship Id="rId1" Type="http://schemas.openxmlformats.org/officeDocument/2006/relationships/slideLayout" Target="../slideLayouts/slideLayout2.xml"/><Relationship Id="rId6" Type="http://schemas.openxmlformats.org/officeDocument/2006/relationships/hyperlink" Target="https://myokaloosa.com/pw/discharge/public" TargetMode="External"/><Relationship Id="rId5" Type="http://schemas.openxmlformats.org/officeDocument/2006/relationships/hyperlink" Target="https://myokaloosa.com/pw/illicit/discharges" TargetMode="External"/><Relationship Id="rId4" Type="http://schemas.openxmlformats.org/officeDocument/2006/relationships/hyperlink" Target="https://myokaloosa.com/pw/stormwater/contacts/and/complai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59741" y="3067728"/>
            <a:ext cx="4976553" cy="1655762"/>
          </a:xfrm>
        </p:spPr>
        <p:txBody>
          <a:bodyPr>
            <a:normAutofit/>
          </a:bodyPr>
          <a:lstStyle/>
          <a:p>
            <a:pPr algn="ctr"/>
            <a:r>
              <a:rPr lang="en-US" sz="2800" b="1" i="1" dirty="0">
                <a:solidFill>
                  <a:schemeClr val="tx1"/>
                </a:solidFill>
                <a:latin typeface="Eras Demi ITC" panose="020B0805030504020804" pitchFamily="34" charset="0"/>
              </a:rPr>
              <a:t>Okaloosa County BCC </a:t>
            </a:r>
          </a:p>
          <a:p>
            <a:pPr algn="ctr"/>
            <a:r>
              <a:rPr lang="en-US" sz="2800" b="1" i="1" dirty="0">
                <a:solidFill>
                  <a:schemeClr val="tx1"/>
                </a:solidFill>
                <a:latin typeface="Eras Demi ITC" panose="020B0805030504020804" pitchFamily="34" charset="0"/>
              </a:rPr>
              <a:t>Public Works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191" y="1723361"/>
            <a:ext cx="4153038" cy="4297680"/>
          </a:xfrm>
          <a:prstGeom prst="rect">
            <a:avLst/>
          </a:prstGeom>
        </p:spPr>
      </p:pic>
      <p:sp>
        <p:nvSpPr>
          <p:cNvPr id="7" name="TextBox 6"/>
          <p:cNvSpPr txBox="1"/>
          <p:nvPr/>
        </p:nvSpPr>
        <p:spPr>
          <a:xfrm>
            <a:off x="3075710" y="219084"/>
            <a:ext cx="5029199" cy="1415772"/>
          </a:xfrm>
          <a:prstGeom prst="rect">
            <a:avLst/>
          </a:prstGeom>
          <a:solidFill>
            <a:srgbClr val="87F1EE"/>
          </a:solidFill>
          <a:effectLst>
            <a:softEdge rad="3175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6600" i="1" dirty="0">
                <a:effectLst>
                  <a:outerShdw blurRad="38100" dist="38100" dir="2700000" algn="tl">
                    <a:srgbClr val="000000">
                      <a:alpha val="43137"/>
                    </a:srgbClr>
                  </a:outerShdw>
                  <a:reflection blurRad="6350" stA="55000" endA="300" endPos="45500" dir="5400000" sy="-100000" algn="bl" rotWithShape="0"/>
                </a:effectLst>
                <a:latin typeface="Eras Demi ITC" panose="020B0805030504020804" pitchFamily="34" charset="0"/>
              </a:rPr>
              <a:t>Stormwater</a:t>
            </a:r>
          </a:p>
          <a:p>
            <a:endParaRPr lang="en-US" sz="2000" i="1" dirty="0">
              <a:effectLst>
                <a:outerShdw blurRad="38100" dist="38100" dir="2700000" algn="tl">
                  <a:srgbClr val="000000">
                    <a:alpha val="43137"/>
                  </a:srgbClr>
                </a:outerShdw>
                <a:reflection blurRad="6350" stA="55000" endA="300" endPos="45500" dir="5400000" sy="-100000" algn="bl" rotWithShape="0"/>
              </a:effectLst>
              <a:latin typeface="Eras Demi ITC" panose="020B0805030504020804" pitchFamily="34" charset="0"/>
            </a:endParaRPr>
          </a:p>
        </p:txBody>
      </p:sp>
      <p:sp>
        <p:nvSpPr>
          <p:cNvPr id="5" name="TextBox 4"/>
          <p:cNvSpPr txBox="1"/>
          <p:nvPr/>
        </p:nvSpPr>
        <p:spPr>
          <a:xfrm>
            <a:off x="5406067" y="4700082"/>
            <a:ext cx="9123988" cy="1861006"/>
          </a:xfrm>
          <a:prstGeom prst="ellipse">
            <a:avLst/>
          </a:prstGeom>
          <a:solidFill>
            <a:schemeClr val="bg2">
              <a:lumMod val="75000"/>
            </a:schemeClr>
          </a:solidFill>
          <a:ln>
            <a:noFill/>
          </a:ln>
          <a:effectLst>
            <a:softEdge rad="55880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4000" b="1" i="1" dirty="0">
                <a:ln w="28575">
                  <a:solidFill>
                    <a:srgbClr val="2DFAFF"/>
                  </a:solidFill>
                  <a:prstDash val="solid"/>
                </a:ln>
                <a:solidFill>
                  <a:schemeClr val="bg1"/>
                </a:solidFill>
                <a:effectLst>
                  <a:outerShdw blurRad="38100" dist="38100" dir="2700000" algn="tl">
                    <a:srgbClr val="000000">
                      <a:alpha val="43137"/>
                    </a:srgbClr>
                  </a:outerShdw>
                  <a:reflection blurRad="6350" stA="50000" endA="300" endPos="50000" dist="29997" dir="5400000" sy="-100000" algn="bl" rotWithShape="0"/>
                </a:effectLst>
              </a:rPr>
              <a:t>Solution to Stormwater Pollution</a:t>
            </a:r>
          </a:p>
        </p:txBody>
      </p:sp>
    </p:spTree>
    <p:extLst>
      <p:ext uri="{BB962C8B-B14F-4D97-AF65-F5344CB8AC3E}">
        <p14:creationId xmlns:p14="http://schemas.microsoft.com/office/powerpoint/2010/main" val="326078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463" y="310343"/>
            <a:ext cx="5848157" cy="562495"/>
          </a:xfrm>
        </p:spPr>
        <p:txBody>
          <a:bodyPr>
            <a:normAutofit fontScale="90000"/>
          </a:bodyPr>
          <a:lstStyle/>
          <a:p>
            <a:r>
              <a:rPr lang="en-US" sz="2400" b="1" dirty="0">
                <a:solidFill>
                  <a:schemeClr val="tx1"/>
                </a:solidFill>
              </a:rPr>
              <a:t>Reporting Stormwater issues in your Area</a:t>
            </a:r>
          </a:p>
        </p:txBody>
      </p:sp>
      <p:sp>
        <p:nvSpPr>
          <p:cNvPr id="3" name="Content Placeholder 2"/>
          <p:cNvSpPr>
            <a:spLocks noGrp="1"/>
          </p:cNvSpPr>
          <p:nvPr>
            <p:ph idx="1"/>
          </p:nvPr>
        </p:nvSpPr>
        <p:spPr>
          <a:xfrm>
            <a:off x="693958" y="1662547"/>
            <a:ext cx="8533169" cy="5070764"/>
          </a:xfrm>
        </p:spPr>
        <p:txBody>
          <a:bodyPr>
            <a:normAutofit/>
          </a:bodyPr>
          <a:lstStyle/>
          <a:p>
            <a:r>
              <a:rPr lang="en-US" sz="1500" b="1" dirty="0">
                <a:solidFill>
                  <a:schemeClr val="tx1"/>
                </a:solidFill>
                <a:cs typeface="Calibri" panose="020F0502020204030204" pitchFamily="34" charset="0"/>
              </a:rPr>
              <a:t>Public Works Stormwater Division</a:t>
            </a:r>
            <a:br>
              <a:rPr lang="en-US" sz="1500" dirty="0">
                <a:solidFill>
                  <a:schemeClr val="tx1"/>
                </a:solidFill>
                <a:cs typeface="Calibri" panose="020F0502020204030204" pitchFamily="34" charset="0"/>
              </a:rPr>
            </a:br>
            <a:r>
              <a:rPr lang="en-US" sz="1500" dirty="0">
                <a:solidFill>
                  <a:schemeClr val="tx1"/>
                </a:solidFill>
                <a:cs typeface="Calibri" panose="020F0502020204030204" pitchFamily="34" charset="0"/>
              </a:rPr>
              <a:t>1759 S. </a:t>
            </a:r>
            <a:r>
              <a:rPr lang="en-US" sz="1500" dirty="0" err="1">
                <a:solidFill>
                  <a:schemeClr val="tx1"/>
                </a:solidFill>
                <a:cs typeface="Calibri" panose="020F0502020204030204" pitchFamily="34" charset="0"/>
              </a:rPr>
              <a:t>Ferdon</a:t>
            </a:r>
            <a:r>
              <a:rPr lang="en-US" sz="1500" dirty="0">
                <a:solidFill>
                  <a:schemeClr val="tx1"/>
                </a:solidFill>
                <a:cs typeface="Calibri" panose="020F0502020204030204" pitchFamily="34" charset="0"/>
              </a:rPr>
              <a:t> Blvd</a:t>
            </a:r>
            <a:br>
              <a:rPr lang="en-US" sz="1500" dirty="0">
                <a:solidFill>
                  <a:schemeClr val="tx1"/>
                </a:solidFill>
                <a:cs typeface="Calibri" panose="020F0502020204030204" pitchFamily="34" charset="0"/>
              </a:rPr>
            </a:br>
            <a:r>
              <a:rPr lang="en-US" sz="1500" dirty="0">
                <a:solidFill>
                  <a:schemeClr val="tx1"/>
                </a:solidFill>
                <a:cs typeface="Calibri" panose="020F0502020204030204" pitchFamily="34" charset="0"/>
              </a:rPr>
              <a:t>Crestview, Florida 32536</a:t>
            </a:r>
            <a:br>
              <a:rPr lang="en-US" sz="1500" dirty="0">
                <a:solidFill>
                  <a:schemeClr val="tx1"/>
                </a:solidFill>
                <a:cs typeface="Calibri" panose="020F0502020204030204" pitchFamily="34" charset="0"/>
              </a:rPr>
            </a:br>
            <a:r>
              <a:rPr lang="en-US" sz="1500" b="1" dirty="0">
                <a:solidFill>
                  <a:schemeClr val="tx1"/>
                </a:solidFill>
                <a:cs typeface="Calibri" panose="020F0502020204030204" pitchFamily="34" charset="0"/>
              </a:rPr>
              <a:t>Phone: (850) 689-5772</a:t>
            </a:r>
            <a:br>
              <a:rPr lang="en-US" sz="1500" dirty="0">
                <a:solidFill>
                  <a:schemeClr val="tx1"/>
                </a:solidFill>
                <a:cs typeface="Calibri" panose="020F0502020204030204" pitchFamily="34" charset="0"/>
              </a:rPr>
            </a:br>
            <a:r>
              <a:rPr lang="en-US" sz="1500" b="1" dirty="0">
                <a:solidFill>
                  <a:schemeClr val="tx1"/>
                </a:solidFill>
                <a:cs typeface="Calibri" panose="020F0502020204030204" pitchFamily="34" charset="0"/>
              </a:rPr>
              <a:t>Phone: (850) 689-5770</a:t>
            </a:r>
            <a:endParaRPr lang="en-US" sz="1500" dirty="0">
              <a:solidFill>
                <a:schemeClr val="tx1"/>
              </a:solidFill>
              <a:cs typeface="Calibri" panose="020F0502020204030204" pitchFamily="34" charset="0"/>
            </a:endParaRPr>
          </a:p>
          <a:p>
            <a:r>
              <a:rPr lang="en-US" sz="1500" b="1" dirty="0">
                <a:solidFill>
                  <a:schemeClr val="tx1"/>
                </a:solidFill>
                <a:cs typeface="Calibri" panose="020F0502020204030204" pitchFamily="34" charset="0"/>
              </a:rPr>
              <a:t>Email: </a:t>
            </a:r>
            <a:r>
              <a:rPr lang="en-US" sz="1500" i="1" u="sng" dirty="0">
                <a:solidFill>
                  <a:schemeClr val="tx1"/>
                </a:solidFill>
                <a:cs typeface="Calibri" panose="020F0502020204030204" pitchFamily="34" charset="0"/>
                <a:hlinkClick r:id="rId2">
                  <a:extLst>
                    <a:ext uri="{A12FA001-AC4F-418D-AE19-62706E023703}">
                      <ahyp:hlinkClr xmlns:ahyp="http://schemas.microsoft.com/office/drawing/2018/hyperlinkcolor" val="tx"/>
                    </a:ext>
                  </a:extLst>
                </a:hlinkClick>
              </a:rPr>
              <a:t>Roadinfo@myokaloosa.com</a:t>
            </a:r>
            <a:endParaRPr lang="en-US" sz="1500" dirty="0">
              <a:solidFill>
                <a:schemeClr val="tx1"/>
              </a:solidFill>
              <a:cs typeface="Calibri" panose="020F0502020204030204" pitchFamily="34" charset="0"/>
            </a:endParaRPr>
          </a:p>
          <a:p>
            <a:pPr marL="0" indent="0">
              <a:buNone/>
            </a:pPr>
            <a:r>
              <a:rPr lang="en-US" sz="1500" b="1" dirty="0">
                <a:solidFill>
                  <a:schemeClr val="tx1"/>
                </a:solidFill>
                <a:cs typeface="Calibri" panose="020F0502020204030204" pitchFamily="34" charset="0"/>
              </a:rPr>
              <a:t> </a:t>
            </a:r>
          </a:p>
          <a:p>
            <a:pPr marL="0" indent="0">
              <a:buNone/>
            </a:pPr>
            <a:endParaRPr lang="en-US" sz="1500" dirty="0">
              <a:solidFill>
                <a:schemeClr val="tx1"/>
              </a:solidFill>
              <a:cs typeface="Calibri" panose="020F0502020204030204" pitchFamily="34" charset="0"/>
            </a:endParaRPr>
          </a:p>
          <a:p>
            <a:r>
              <a:rPr lang="en-US" sz="1500" b="1" dirty="0">
                <a:solidFill>
                  <a:schemeClr val="tx1"/>
                </a:solidFill>
                <a:cs typeface="Calibri" panose="020F0502020204030204" pitchFamily="34" charset="0"/>
              </a:rPr>
              <a:t>Okaloosa County Stormwater links:</a:t>
            </a:r>
            <a:endParaRPr lang="en-US" sz="1500" dirty="0">
              <a:solidFill>
                <a:schemeClr val="tx1"/>
              </a:solidFill>
              <a:cs typeface="Calibri" panose="020F0502020204030204" pitchFamily="34" charset="0"/>
            </a:endParaRPr>
          </a:p>
          <a:p>
            <a:r>
              <a:rPr lang="en-US" sz="1500" dirty="0">
                <a:solidFill>
                  <a:schemeClr val="tx1"/>
                </a:solidFill>
                <a:cs typeface="Calibri" panose="020F0502020204030204" pitchFamily="34" charset="0"/>
              </a:rPr>
              <a:t>Stormwater Division main page - </a:t>
            </a:r>
            <a:r>
              <a:rPr lang="en-US" sz="1500" u="sng" dirty="0">
                <a:solidFill>
                  <a:schemeClr val="tx1"/>
                </a:solidFill>
                <a:cs typeface="Calibri" panose="020F0502020204030204" pitchFamily="34" charset="0"/>
                <a:hlinkClick r:id="rId3">
                  <a:extLst>
                    <a:ext uri="{A12FA001-AC4F-418D-AE19-62706E023703}">
                      <ahyp:hlinkClr xmlns:ahyp="http://schemas.microsoft.com/office/drawing/2018/hyperlinkcolor" val="tx"/>
                    </a:ext>
                  </a:extLst>
                </a:hlinkClick>
              </a:rPr>
              <a:t>https://myokaloosa.com/pw/stormwater</a:t>
            </a:r>
            <a:endParaRPr lang="en-US" sz="1500" dirty="0">
              <a:solidFill>
                <a:schemeClr val="tx1"/>
              </a:solidFill>
              <a:cs typeface="Calibri" panose="020F0502020204030204" pitchFamily="34" charset="0"/>
            </a:endParaRPr>
          </a:p>
          <a:p>
            <a:r>
              <a:rPr lang="en-US" sz="1500" dirty="0">
                <a:solidFill>
                  <a:schemeClr val="tx1"/>
                </a:solidFill>
                <a:cs typeface="Calibri" panose="020F0502020204030204" pitchFamily="34" charset="0"/>
              </a:rPr>
              <a:t>Stormwater Contacts and Complaints page - </a:t>
            </a:r>
            <a:r>
              <a:rPr lang="en-US" sz="1500" u="sng" dirty="0">
                <a:solidFill>
                  <a:schemeClr val="tx1"/>
                </a:solidFill>
                <a:cs typeface="Calibri" panose="020F0502020204030204" pitchFamily="34" charset="0"/>
                <a:hlinkClick r:id="rId4">
                  <a:extLst>
                    <a:ext uri="{A12FA001-AC4F-418D-AE19-62706E023703}">
                      <ahyp:hlinkClr xmlns:ahyp="http://schemas.microsoft.com/office/drawing/2018/hyperlinkcolor" val="tx"/>
                    </a:ext>
                  </a:extLst>
                </a:hlinkClick>
              </a:rPr>
              <a:t>https://myokaloosa.com/pw/stormwater/contacts/and/complaints</a:t>
            </a:r>
            <a:endParaRPr lang="en-US" sz="1500" dirty="0">
              <a:solidFill>
                <a:schemeClr val="tx1"/>
              </a:solidFill>
              <a:cs typeface="Calibri" panose="020F0502020204030204" pitchFamily="34" charset="0"/>
            </a:endParaRPr>
          </a:p>
          <a:p>
            <a:r>
              <a:rPr lang="en-US" sz="1500" dirty="0">
                <a:solidFill>
                  <a:schemeClr val="tx1"/>
                </a:solidFill>
                <a:cs typeface="Calibri" panose="020F0502020204030204" pitchFamily="34" charset="0"/>
              </a:rPr>
              <a:t>Stormwater Illicit Discharges and Illegal Connections page - </a:t>
            </a:r>
            <a:r>
              <a:rPr lang="en-US" sz="1500" u="sng" dirty="0">
                <a:solidFill>
                  <a:schemeClr val="tx1"/>
                </a:solidFill>
                <a:cs typeface="Calibri" panose="020F0502020204030204" pitchFamily="34" charset="0"/>
                <a:hlinkClick r:id="rId5">
                  <a:extLst>
                    <a:ext uri="{A12FA001-AC4F-418D-AE19-62706E023703}">
                      <ahyp:hlinkClr xmlns:ahyp="http://schemas.microsoft.com/office/drawing/2018/hyperlinkcolor" val="tx"/>
                    </a:ext>
                  </a:extLst>
                </a:hlinkClick>
              </a:rPr>
              <a:t>https://myokaloosa.com/pw/illicit/discharges</a:t>
            </a:r>
            <a:endParaRPr lang="en-US" sz="1500" dirty="0">
              <a:solidFill>
                <a:schemeClr val="tx1"/>
              </a:solidFill>
              <a:cs typeface="Calibri" panose="020F0502020204030204" pitchFamily="34" charset="0"/>
            </a:endParaRPr>
          </a:p>
          <a:p>
            <a:r>
              <a:rPr lang="en-US" sz="1500" dirty="0">
                <a:solidFill>
                  <a:schemeClr val="tx1"/>
                </a:solidFill>
                <a:cs typeface="Calibri" panose="020F0502020204030204" pitchFamily="34" charset="0"/>
              </a:rPr>
              <a:t>Best Management Practices: Illicit Discharge Educational Outreach - </a:t>
            </a:r>
            <a:r>
              <a:rPr lang="en-US" sz="1500" u="sng" dirty="0">
                <a:solidFill>
                  <a:schemeClr val="tx1"/>
                </a:solidFill>
                <a:cs typeface="Calibri" panose="020F0502020204030204" pitchFamily="34" charset="0"/>
                <a:hlinkClick r:id="rId6">
                  <a:extLst>
                    <a:ext uri="{A12FA001-AC4F-418D-AE19-62706E023703}">
                      <ahyp:hlinkClr xmlns:ahyp="http://schemas.microsoft.com/office/drawing/2018/hyperlinkcolor" val="tx"/>
                    </a:ext>
                  </a:extLst>
                </a:hlinkClick>
              </a:rPr>
              <a:t>https://myokaloosa.com/pw/discharge/public</a:t>
            </a:r>
            <a:endParaRPr lang="en-US" sz="1500" dirty="0">
              <a:solidFill>
                <a:schemeClr val="tx1"/>
              </a:solidFill>
              <a:cs typeface="Calibri" panose="020F0502020204030204" pitchFamily="34" charset="0"/>
            </a:endParaRPr>
          </a:p>
          <a:p>
            <a:endParaRPr lang="en-US" sz="15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146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828080"/>
            <a:ext cx="8596668" cy="5029920"/>
          </a:xfrm>
        </p:spPr>
        <p:txBody>
          <a:bodyPr>
            <a:normAutofit fontScale="77500" lnSpcReduction="20000"/>
          </a:bodyPr>
          <a:lstStyle/>
          <a:p>
            <a:pPr marL="0" marR="0">
              <a:lnSpc>
                <a:spcPct val="107000"/>
              </a:lnSpc>
              <a:spcBef>
                <a:spcPts val="0"/>
              </a:spcBef>
              <a:spcAft>
                <a:spcPts val="800"/>
              </a:spcAft>
            </a:pPr>
            <a:r>
              <a:rPr lang="en-US" sz="2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is stormwater?</a:t>
            </a:r>
          </a:p>
          <a:p>
            <a:pPr>
              <a:lnSpc>
                <a:spcPct val="107000"/>
              </a:lnSpc>
              <a:spcBef>
                <a:spcPts val="0"/>
              </a:spcBef>
              <a:spcAft>
                <a:spcPts val="800"/>
              </a:spcAft>
              <a:buFont typeface="Symbol" panose="05050102010706020507" pitchFamily="18" charset="2"/>
              <a:buChar char=""/>
            </a:pPr>
            <a:r>
              <a:rPr lang="en-US" sz="2100" dirty="0">
                <a:solidFill>
                  <a:schemeClr val="tx1"/>
                </a:solidFill>
                <a:ea typeface="Calibri" panose="020F0502020204030204" pitchFamily="34" charset="0"/>
                <a:cs typeface="Times New Roman" panose="02020603050405020304" pitchFamily="18" charset="0"/>
              </a:rPr>
              <a:t>Stormwater is </a:t>
            </a:r>
            <a:r>
              <a:rPr lang="en-US" sz="2100" dirty="0">
                <a:solidFill>
                  <a:schemeClr val="tx1"/>
                </a:solidFill>
              </a:rPr>
              <a:t>surface water in abnormal quantity resulting from heavy falls of rain or snow</a:t>
            </a:r>
            <a:r>
              <a:rPr lang="en-US" sz="2100" dirty="0">
                <a:solidFill>
                  <a:schemeClr val="tx1"/>
                </a:solidFill>
                <a:ea typeface="Calibri" panose="020F0502020204030204" pitchFamily="34" charset="0"/>
                <a:cs typeface="Times New Roman" panose="02020603050405020304" pitchFamily="18" charset="0"/>
              </a:rPr>
              <a:t>.</a:t>
            </a:r>
          </a:p>
          <a:p>
            <a:pPr>
              <a:lnSpc>
                <a:spcPct val="107000"/>
              </a:lnSpc>
              <a:spcBef>
                <a:spcPts val="0"/>
              </a:spcBef>
              <a:spcAft>
                <a:spcPts val="800"/>
              </a:spcAft>
              <a:buFont typeface="Symbol" panose="05050102010706020507" pitchFamily="18" charset="2"/>
              <a:buChar char=""/>
            </a:pPr>
            <a:r>
              <a:rPr lang="en-US" sz="2100" dirty="0">
                <a:solidFill>
                  <a:schemeClr val="tx1"/>
                </a:solidFill>
                <a:cs typeface="Calibri" panose="020F0502020204030204" pitchFamily="34" charset="0"/>
              </a:rPr>
              <a:t>Stormwater </a:t>
            </a:r>
            <a:r>
              <a:rPr lang="en-US" sz="2100" dirty="0">
                <a:solidFill>
                  <a:schemeClr val="tx1"/>
                </a:solidFill>
              </a:rPr>
              <a:t>can soak into the soil, be stored in retention/detention ponds, evaporate back into the atmosphere, or contribute to surface runoff.   Surface runoff </a:t>
            </a:r>
            <a:r>
              <a:rPr lang="en-US" sz="2100" dirty="0">
                <a:solidFill>
                  <a:schemeClr val="tx1"/>
                </a:solidFill>
                <a:cs typeface="Calibri" panose="020F0502020204030204" pitchFamily="34" charset="0"/>
              </a:rPr>
              <a:t>is generated from rain and snowmelt events that flow over land or impervious surfaces, such as paved streets, parking lots, and building rooftops, and does not soak into the ground.  </a:t>
            </a:r>
            <a:r>
              <a:rPr lang="en-US" sz="2100" dirty="0">
                <a:solidFill>
                  <a:schemeClr val="tx1"/>
                </a:solidFill>
                <a:ea typeface="Calibri" panose="020F0502020204030204" pitchFamily="34" charset="0"/>
                <a:cs typeface="Calibri" panose="020F0502020204030204" pitchFamily="34" charset="0"/>
              </a:rPr>
              <a:t>As it flows, stormwater runoff collects and transports oil/grease, fertilizers, pesticides, and other chemicals from gardens and homes, animal waste, soil from construction sites, and other potential pollutants</a:t>
            </a:r>
            <a:r>
              <a:rPr lang="en-US" sz="2100" dirty="0">
                <a:solidFill>
                  <a:schemeClr val="tx1"/>
                </a:solidFill>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Why is polluted stormwater a problem and where does it go?   Why is it important to keep it clean and free of pollutants?</a:t>
            </a:r>
            <a:endParaRPr lang="en-US" sz="2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Symbol" panose="05050102010706020507" pitchFamily="18" charset="2"/>
              <a:buChar char=""/>
            </a:pPr>
            <a:r>
              <a:rPr lang="en-US" sz="2100" dirty="0">
                <a:solidFill>
                  <a:schemeClr val="tx1"/>
                </a:solidFill>
                <a:ea typeface="Calibri" panose="020F0502020204030204" pitchFamily="34" charset="0"/>
                <a:cs typeface="Times New Roman" panose="02020603050405020304" pitchFamily="18" charset="0"/>
              </a:rPr>
              <a:t>Stormwater can pick up debris, chemicals, dirt, and other pollutants and carry them into the storm system or directly to our creeks, streams, lakes, and </a:t>
            </a:r>
            <a:r>
              <a:rPr lang="en-US" sz="2100" dirty="0"/>
              <a:t>other bodies of water.</a:t>
            </a:r>
          </a:p>
          <a:p>
            <a:pPr lvl="0">
              <a:lnSpc>
                <a:spcPct val="107000"/>
              </a:lnSpc>
              <a:spcBef>
                <a:spcPts val="0"/>
              </a:spcBef>
              <a:spcAft>
                <a:spcPts val="800"/>
              </a:spcAft>
              <a:buFont typeface="Symbol" panose="05050102010706020507" pitchFamily="18" charset="2"/>
              <a:buChar char=""/>
            </a:pPr>
            <a:r>
              <a:rPr lang="en-US" sz="2100" dirty="0">
                <a:solidFill>
                  <a:schemeClr val="tx1"/>
                </a:solidFill>
                <a:ea typeface="Calibri" panose="020F0502020204030204" pitchFamily="34" charset="0"/>
                <a:cs typeface="Times New Roman" panose="02020603050405020304" pitchFamily="18" charset="0"/>
              </a:rPr>
              <a:t>Some stormwater systems begin with the use of channels and culverts moving excess stormwater to an inlet where it will be guided through underground pipes or other infrastructure to a pond/basin or possibly even directly into a natural waterway or wetland. This is why it is important to ensure your yard, household, and business trash is prevented from entering the stormwater system.</a:t>
            </a:r>
          </a:p>
          <a:p>
            <a:endParaRPr lang="en-US" dirty="0"/>
          </a:p>
        </p:txBody>
      </p:sp>
      <p:sp>
        <p:nvSpPr>
          <p:cNvPr id="4" name="TextBox 3"/>
          <p:cNvSpPr txBox="1"/>
          <p:nvPr/>
        </p:nvSpPr>
        <p:spPr>
          <a:xfrm>
            <a:off x="3547232" y="698269"/>
            <a:ext cx="3451586" cy="430887"/>
          </a:xfrm>
          <a:prstGeom prst="rect">
            <a:avLst/>
          </a:prstGeom>
          <a:noFill/>
        </p:spPr>
        <p:txBody>
          <a:bodyPr wrap="none" rtlCol="0">
            <a:spAutoFit/>
          </a:bodyPr>
          <a:lstStyle/>
          <a:p>
            <a:r>
              <a:rPr lang="en-US" sz="2200" b="1" dirty="0"/>
              <a:t>Stormwater Introduction</a:t>
            </a:r>
          </a:p>
        </p:txBody>
      </p:sp>
    </p:spTree>
    <p:extLst>
      <p:ext uri="{BB962C8B-B14F-4D97-AF65-F5344CB8AC3E}">
        <p14:creationId xmlns:p14="http://schemas.microsoft.com/office/powerpoint/2010/main" val="462310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327" y="318655"/>
            <a:ext cx="5191451" cy="520931"/>
          </a:xfrm>
        </p:spPr>
        <p:txBody>
          <a:bodyPr>
            <a:normAutofit fontScale="90000"/>
          </a:bodyPr>
          <a:lstStyle/>
          <a:p>
            <a:r>
              <a:rPr lang="en-US" sz="2400" b="1" dirty="0">
                <a:solidFill>
                  <a:schemeClr val="tx1"/>
                </a:solidFill>
              </a:rPr>
              <a:t>How to keep our stormwater clean</a:t>
            </a:r>
            <a:br>
              <a:rPr lang="en-US" dirty="0"/>
            </a:br>
            <a:endParaRPr lang="en-US" dirty="0"/>
          </a:p>
        </p:txBody>
      </p:sp>
      <p:sp>
        <p:nvSpPr>
          <p:cNvPr id="3" name="Content Placeholder 2"/>
          <p:cNvSpPr>
            <a:spLocks noGrp="1"/>
          </p:cNvSpPr>
          <p:nvPr>
            <p:ph idx="1"/>
          </p:nvPr>
        </p:nvSpPr>
        <p:spPr>
          <a:xfrm>
            <a:off x="743835" y="971868"/>
            <a:ext cx="8596668" cy="5886132"/>
          </a:xfrm>
        </p:spPr>
        <p:txBody>
          <a:bodyPr>
            <a:normAutofit/>
          </a:bodyPr>
          <a:lstStyle/>
          <a:p>
            <a:pPr marL="0" indent="0" algn="ctr">
              <a:buNone/>
            </a:pPr>
            <a:r>
              <a:rPr lang="en-US" sz="1500" b="1" dirty="0">
                <a:solidFill>
                  <a:schemeClr val="tx1"/>
                </a:solidFill>
                <a:cs typeface="Calibri" panose="020F0502020204030204" pitchFamily="34" charset="0"/>
              </a:rPr>
              <a:t>What can you do? Reducing pollution starts with you!!</a:t>
            </a:r>
          </a:p>
          <a:p>
            <a:pPr marL="0" indent="0" algn="ctr">
              <a:buNone/>
            </a:pPr>
            <a:endParaRPr lang="en-US" sz="1500" dirty="0">
              <a:solidFill>
                <a:schemeClr val="tx1"/>
              </a:solidFill>
              <a:latin typeface="Calibri" panose="020F0502020204030204" pitchFamily="34" charset="0"/>
              <a:cs typeface="Calibri" panose="020F0502020204030204" pitchFamily="34" charset="0"/>
            </a:endParaRPr>
          </a:p>
          <a:p>
            <a:pPr lvl="0"/>
            <a:r>
              <a:rPr lang="en-US" sz="1500" dirty="0">
                <a:solidFill>
                  <a:schemeClr val="tx1"/>
                </a:solidFill>
                <a:cs typeface="Calibri" panose="020F0502020204030204" pitchFamily="34" charset="0"/>
              </a:rPr>
              <a:t>Don’t over-fertilize your yard</a:t>
            </a:r>
          </a:p>
          <a:p>
            <a:pPr lvl="0"/>
            <a:r>
              <a:rPr lang="en-US" sz="1500" dirty="0">
                <a:solidFill>
                  <a:schemeClr val="tx1"/>
                </a:solidFill>
                <a:cs typeface="Calibri" panose="020F0502020204030204" pitchFamily="34" charset="0"/>
              </a:rPr>
              <a:t>Don’t apply fertilizer or pesticides before a rainstorm</a:t>
            </a:r>
          </a:p>
          <a:p>
            <a:pPr lvl="0"/>
            <a:r>
              <a:rPr lang="en-US" sz="1500" dirty="0">
                <a:solidFill>
                  <a:schemeClr val="tx1"/>
                </a:solidFill>
                <a:cs typeface="Calibri" panose="020F0502020204030204" pitchFamily="34" charset="0"/>
              </a:rPr>
              <a:t>Follow all labels when utilizing pesticides </a:t>
            </a:r>
            <a:r>
              <a:rPr lang="en-US" sz="1600" dirty="0">
                <a:solidFill>
                  <a:schemeClr val="tx1"/>
                </a:solidFill>
              </a:rPr>
              <a:t>– this is actually the law</a:t>
            </a:r>
          </a:p>
          <a:p>
            <a:pPr lvl="0"/>
            <a:r>
              <a:rPr lang="en-US" sz="1500" dirty="0">
                <a:solidFill>
                  <a:schemeClr val="tx1"/>
                </a:solidFill>
                <a:cs typeface="Calibri" panose="020F0502020204030204" pitchFamily="34" charset="0"/>
              </a:rPr>
              <a:t>Never dump anything down storm drains or in streams</a:t>
            </a:r>
          </a:p>
          <a:p>
            <a:pPr lvl="0"/>
            <a:r>
              <a:rPr lang="en-US" sz="1500" dirty="0">
                <a:solidFill>
                  <a:schemeClr val="tx1"/>
                </a:solidFill>
                <a:cs typeface="Calibri" panose="020F0502020204030204" pitchFamily="34" charset="0"/>
              </a:rPr>
              <a:t>Seed or sod bare spots in your yard</a:t>
            </a:r>
          </a:p>
          <a:p>
            <a:pPr lvl="0"/>
            <a:r>
              <a:rPr lang="en-US" sz="1500" dirty="0">
                <a:solidFill>
                  <a:schemeClr val="tx1"/>
                </a:solidFill>
                <a:cs typeface="Calibri" panose="020F0502020204030204" pitchFamily="34" charset="0"/>
              </a:rPr>
              <a:t>Consider building a rain garden</a:t>
            </a:r>
          </a:p>
          <a:p>
            <a:pPr lvl="0"/>
            <a:r>
              <a:rPr lang="en-US" sz="1500" dirty="0">
                <a:solidFill>
                  <a:schemeClr val="tx1"/>
                </a:solidFill>
                <a:cs typeface="Calibri" panose="020F0502020204030204" pitchFamily="34" charset="0"/>
              </a:rPr>
              <a:t>Do not blow grass, leaves and yard clippings into the street</a:t>
            </a:r>
          </a:p>
          <a:p>
            <a:pPr lvl="0"/>
            <a:r>
              <a:rPr lang="en-US" sz="1500" dirty="0">
                <a:solidFill>
                  <a:schemeClr val="tx1"/>
                </a:solidFill>
                <a:cs typeface="Calibri" panose="020F0502020204030204" pitchFamily="34" charset="0"/>
              </a:rPr>
              <a:t>Compost your yard waste</a:t>
            </a:r>
          </a:p>
          <a:p>
            <a:pPr lvl="0"/>
            <a:r>
              <a:rPr lang="en-US" sz="1500" dirty="0">
                <a:solidFill>
                  <a:schemeClr val="tx1"/>
                </a:solidFill>
                <a:cs typeface="Calibri" panose="020F0502020204030204" pitchFamily="34" charset="0"/>
              </a:rPr>
              <a:t>Direct downspouts away from paved areas</a:t>
            </a:r>
          </a:p>
          <a:p>
            <a:pPr lvl="0"/>
            <a:r>
              <a:rPr lang="en-US" sz="1500" dirty="0">
                <a:solidFill>
                  <a:schemeClr val="tx1"/>
                </a:solidFill>
                <a:cs typeface="Calibri" panose="020F0502020204030204" pitchFamily="34" charset="0"/>
              </a:rPr>
              <a:t>Wash your car on the grass or take it to the car wash so the dirt and soap does not flow down the driveway and into the storm system</a:t>
            </a:r>
          </a:p>
          <a:p>
            <a:pPr lvl="0"/>
            <a:r>
              <a:rPr lang="en-US" sz="1500" dirty="0">
                <a:solidFill>
                  <a:schemeClr val="tx1"/>
                </a:solidFill>
                <a:cs typeface="Calibri" panose="020F0502020204030204" pitchFamily="34" charset="0"/>
              </a:rPr>
              <a:t>Maintain your car so it does not leak oil and fluids and recycle your motor oil</a:t>
            </a:r>
          </a:p>
          <a:p>
            <a:pPr lvl="0"/>
            <a:r>
              <a:rPr lang="en-US" sz="1500" dirty="0">
                <a:solidFill>
                  <a:schemeClr val="tx1"/>
                </a:solidFill>
                <a:cs typeface="Calibri" panose="020F0502020204030204" pitchFamily="34" charset="0"/>
              </a:rPr>
              <a:t>Pick up after your pets and dispose of their waste in the garbage</a:t>
            </a:r>
          </a:p>
          <a:p>
            <a:pPr lvl="0"/>
            <a:r>
              <a:rPr lang="en-US" sz="1500" dirty="0">
                <a:solidFill>
                  <a:schemeClr val="tx1"/>
                </a:solidFill>
                <a:cs typeface="Calibri" panose="020F0502020204030204" pitchFamily="34" charset="0"/>
              </a:rPr>
              <a:t>Proper maintenance on septic systems</a:t>
            </a:r>
          </a:p>
          <a:p>
            <a:endParaRPr lang="en-US" sz="15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336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762" y="317934"/>
            <a:ext cx="6982691" cy="678873"/>
          </a:xfrm>
        </p:spPr>
        <p:txBody>
          <a:bodyPr>
            <a:normAutofit fontScale="90000"/>
          </a:bodyPr>
          <a:lstStyle/>
          <a:p>
            <a:r>
              <a:rPr lang="en-US" sz="2400" b="1" dirty="0">
                <a:solidFill>
                  <a:schemeClr val="tx1"/>
                </a:solidFill>
              </a:rPr>
              <a:t>Types of Ponds &amp; Infrastructure and how they work</a:t>
            </a:r>
            <a:endParaRPr lang="en-US" sz="1800" dirty="0"/>
          </a:p>
        </p:txBody>
      </p:sp>
      <p:sp>
        <p:nvSpPr>
          <p:cNvPr id="3" name="Content Placeholder 2"/>
          <p:cNvSpPr>
            <a:spLocks noGrp="1"/>
          </p:cNvSpPr>
          <p:nvPr>
            <p:ph idx="1"/>
          </p:nvPr>
        </p:nvSpPr>
        <p:spPr>
          <a:xfrm>
            <a:off x="1018157" y="1603636"/>
            <a:ext cx="8344061" cy="948371"/>
          </a:xfrm>
        </p:spPr>
        <p:txBody>
          <a:bodyPr>
            <a:normAutofit/>
          </a:bodyPr>
          <a:lstStyle/>
          <a:p>
            <a:pPr marL="0" indent="0">
              <a:buNone/>
            </a:pPr>
            <a:r>
              <a:rPr lang="en-US" sz="1600" b="1" dirty="0">
                <a:solidFill>
                  <a:schemeClr val="tx1"/>
                </a:solidFill>
              </a:rPr>
              <a:t>Detention/Retention Ponds/Basins: </a:t>
            </a:r>
            <a:r>
              <a:rPr lang="en-US" sz="1600" dirty="0">
                <a:solidFill>
                  <a:schemeClr val="tx1"/>
                </a:solidFill>
              </a:rPr>
              <a:t>A stormwater collection location which can either retain water for long periods of time allowing it to infiltrate into the ground and evaporate or simply hold water for a short period of time before discharging the water.</a:t>
            </a:r>
          </a:p>
          <a:p>
            <a:pPr marL="0" indent="0">
              <a:buNone/>
            </a:pPr>
            <a:endParaRPr lang="en-US" dirty="0">
              <a:solidFill>
                <a:schemeClr val="tx1"/>
              </a:solidFill>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715" y="3234373"/>
            <a:ext cx="4421407" cy="33160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7684" y="3234373"/>
            <a:ext cx="4421406" cy="3316055"/>
          </a:xfrm>
          <a:prstGeom prst="rect">
            <a:avLst/>
          </a:prstGeom>
        </p:spPr>
      </p:pic>
    </p:spTree>
    <p:extLst>
      <p:ext uri="{BB962C8B-B14F-4D97-AF65-F5344CB8AC3E}">
        <p14:creationId xmlns:p14="http://schemas.microsoft.com/office/powerpoint/2010/main" val="350821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230" y="88974"/>
            <a:ext cx="7207856" cy="504305"/>
          </a:xfrm>
        </p:spPr>
        <p:txBody>
          <a:bodyPr>
            <a:normAutofit fontScale="90000"/>
          </a:bodyPr>
          <a:lstStyle/>
          <a:p>
            <a:r>
              <a:rPr lang="en-US" sz="2400" b="1" dirty="0">
                <a:solidFill>
                  <a:schemeClr val="tx1"/>
                </a:solidFill>
              </a:rPr>
              <a:t>Types of Ponds &amp; Infrastructure and how they work</a:t>
            </a:r>
            <a:br>
              <a:rPr lang="en-US" sz="2400" b="1" dirty="0">
                <a:solidFill>
                  <a:schemeClr val="tx1"/>
                </a:solidFill>
              </a:rPr>
            </a:br>
            <a:r>
              <a:rPr lang="en-US" sz="1800" b="1" dirty="0">
                <a:solidFill>
                  <a:schemeClr val="tx1"/>
                </a:solidFill>
              </a:rPr>
              <a:t>Continued…</a:t>
            </a:r>
            <a:br>
              <a:rPr lang="en-US" dirty="0"/>
            </a:br>
            <a:endParaRPr lang="en-US" dirty="0"/>
          </a:p>
        </p:txBody>
      </p:sp>
      <p:sp>
        <p:nvSpPr>
          <p:cNvPr id="3" name="Content Placeholder 2"/>
          <p:cNvSpPr>
            <a:spLocks noGrp="1"/>
          </p:cNvSpPr>
          <p:nvPr>
            <p:ph idx="1"/>
          </p:nvPr>
        </p:nvSpPr>
        <p:spPr>
          <a:xfrm>
            <a:off x="502766" y="1046683"/>
            <a:ext cx="9031932" cy="906808"/>
          </a:xfrm>
        </p:spPr>
        <p:txBody>
          <a:bodyPr>
            <a:normAutofit/>
          </a:bodyPr>
          <a:lstStyle/>
          <a:p>
            <a:r>
              <a:rPr lang="en-US" sz="1600" b="1" dirty="0">
                <a:solidFill>
                  <a:schemeClr val="tx1"/>
                </a:solidFill>
                <a:cs typeface="Calibri" panose="020F0502020204030204" pitchFamily="34" charset="0"/>
              </a:rPr>
              <a:t>Inlets: </a:t>
            </a:r>
            <a:r>
              <a:rPr lang="en-US" sz="1600" dirty="0">
                <a:solidFill>
                  <a:schemeClr val="tx1"/>
                </a:solidFill>
                <a:cs typeface="Calibri" panose="020F0502020204030204" pitchFamily="34" charset="0"/>
              </a:rPr>
              <a:t>Stormwater runs through channels, swales, culverts, or other means directing the flow of water into an inlet where it can be guided to another location.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62" y="2065971"/>
            <a:ext cx="3280474" cy="2286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3432" y="1953491"/>
            <a:ext cx="3048000" cy="2286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9036" y="3788655"/>
            <a:ext cx="3121151" cy="2377440"/>
          </a:xfrm>
          <a:prstGeom prst="rect">
            <a:avLst/>
          </a:prstGeom>
        </p:spPr>
      </p:pic>
    </p:spTree>
    <p:extLst>
      <p:ext uri="{BB962C8B-B14F-4D97-AF65-F5344CB8AC3E}">
        <p14:creationId xmlns:p14="http://schemas.microsoft.com/office/powerpoint/2010/main" val="233481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73571" y="226495"/>
            <a:ext cx="7797339" cy="720436"/>
          </a:xfrm>
        </p:spPr>
        <p:txBody>
          <a:bodyPr>
            <a:noAutofit/>
          </a:bodyPr>
          <a:lstStyle/>
          <a:p>
            <a:r>
              <a:rPr lang="en-US" sz="2000" b="1" dirty="0">
                <a:solidFill>
                  <a:schemeClr val="tx1"/>
                </a:solidFill>
              </a:rPr>
              <a:t>Types of Ponds &amp; Infrastructure and how they work</a:t>
            </a:r>
            <a:br>
              <a:rPr lang="en-US" sz="2000" b="1" dirty="0">
                <a:solidFill>
                  <a:schemeClr val="tx1"/>
                </a:solidFill>
              </a:rPr>
            </a:br>
            <a:r>
              <a:rPr lang="en-US" sz="1600" b="1" dirty="0">
                <a:solidFill>
                  <a:schemeClr val="tx1"/>
                </a:solidFill>
              </a:rPr>
              <a:t>Continued…</a:t>
            </a:r>
            <a:br>
              <a:rPr lang="en-US" sz="2400" dirty="0"/>
            </a:br>
            <a:endParaRPr lang="en-US" sz="2400" dirty="0"/>
          </a:p>
        </p:txBody>
      </p:sp>
      <p:sp>
        <p:nvSpPr>
          <p:cNvPr id="3" name="Content Placeholder 2"/>
          <p:cNvSpPr>
            <a:spLocks noGrp="1"/>
          </p:cNvSpPr>
          <p:nvPr>
            <p:ph idx="1"/>
          </p:nvPr>
        </p:nvSpPr>
        <p:spPr>
          <a:xfrm>
            <a:off x="315884" y="1146436"/>
            <a:ext cx="8991369" cy="1447135"/>
          </a:xfrm>
        </p:spPr>
        <p:txBody>
          <a:bodyPr>
            <a:normAutofit/>
          </a:bodyPr>
          <a:lstStyle/>
          <a:p>
            <a:r>
              <a:rPr lang="en-US" sz="1600" b="1" dirty="0">
                <a:solidFill>
                  <a:schemeClr val="tx1"/>
                </a:solidFill>
                <a:cs typeface="Calibri" panose="020F0502020204030204" pitchFamily="34" charset="0"/>
              </a:rPr>
              <a:t>Major Outfalls </a:t>
            </a:r>
            <a:r>
              <a:rPr lang="en-US" sz="1600" dirty="0">
                <a:solidFill>
                  <a:schemeClr val="tx1"/>
                </a:solidFill>
                <a:cs typeface="Calibri" panose="020F0502020204030204" pitchFamily="34" charset="0"/>
              </a:rPr>
              <a:t>are municipal separate storm system outfalls that discharge from a single pipe with an inside diameter of 36 inches or more or its equivalent or for municipal separate storm systems that receive stormwater from lands zoned for industrial activity (based on comprehensive zoning plans or the equivalent), an outfall that discharges from a single pipe with an inside diameter of 12 inches or more or from its equivalent.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241" y="2718259"/>
            <a:ext cx="4017645" cy="338328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087" y="2718259"/>
            <a:ext cx="4479832" cy="3383280"/>
          </a:xfrm>
          <a:prstGeom prst="rect">
            <a:avLst/>
          </a:prstGeom>
        </p:spPr>
      </p:pic>
    </p:spTree>
    <p:extLst>
      <p:ext uri="{BB962C8B-B14F-4D97-AF65-F5344CB8AC3E}">
        <p14:creationId xmlns:p14="http://schemas.microsoft.com/office/powerpoint/2010/main" val="80089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40" y="292691"/>
            <a:ext cx="7131958" cy="752968"/>
          </a:xfrm>
        </p:spPr>
        <p:txBody>
          <a:bodyPr>
            <a:normAutofit fontScale="90000"/>
          </a:bodyPr>
          <a:lstStyle/>
          <a:p>
            <a:r>
              <a:rPr lang="en-US" sz="2400" b="1" dirty="0">
                <a:solidFill>
                  <a:schemeClr val="tx1"/>
                </a:solidFill>
              </a:rPr>
              <a:t>Types of Ponds &amp; Infrastructure and how they work</a:t>
            </a:r>
            <a:br>
              <a:rPr lang="en-US" dirty="0"/>
            </a:br>
            <a:r>
              <a:rPr lang="en-US" sz="1800" b="1" dirty="0">
                <a:solidFill>
                  <a:schemeClr val="tx1"/>
                </a:solidFill>
              </a:rPr>
              <a:t>Continued…</a:t>
            </a:r>
            <a:endParaRPr lang="en-US" sz="1800" dirty="0"/>
          </a:p>
        </p:txBody>
      </p:sp>
      <p:sp>
        <p:nvSpPr>
          <p:cNvPr id="3" name="Content Placeholder 2"/>
          <p:cNvSpPr>
            <a:spLocks noGrp="1"/>
          </p:cNvSpPr>
          <p:nvPr>
            <p:ph idx="1"/>
          </p:nvPr>
        </p:nvSpPr>
        <p:spPr>
          <a:xfrm>
            <a:off x="507076" y="1113186"/>
            <a:ext cx="8958118" cy="790429"/>
          </a:xfrm>
        </p:spPr>
        <p:txBody>
          <a:bodyPr>
            <a:noAutofit/>
          </a:bodyPr>
          <a:lstStyle/>
          <a:p>
            <a:r>
              <a:rPr lang="en-US" sz="1600" b="1" dirty="0">
                <a:solidFill>
                  <a:schemeClr val="tx1"/>
                </a:solidFill>
                <a:cs typeface="Calibri" panose="020F0502020204030204" pitchFamily="34" charset="0"/>
              </a:rPr>
              <a:t>Swales/Channels: </a:t>
            </a:r>
            <a:r>
              <a:rPr lang="en-US" sz="1600" dirty="0">
                <a:solidFill>
                  <a:schemeClr val="tx1"/>
                </a:solidFill>
                <a:cs typeface="Calibri" panose="020F0502020204030204" pitchFamily="34" charset="0"/>
              </a:rPr>
              <a:t>A stormwater conveyance channel is a permanent waterway, designed to convey stormwater runoff. The channel is lined with vegetation or riprap, or, in limited cases, gabions, which extend up the side slopes to design flow depth.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890" y="1903615"/>
            <a:ext cx="3355953" cy="24688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753" y="4372495"/>
            <a:ext cx="3291840" cy="24688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7519" y="1903615"/>
            <a:ext cx="3651907" cy="2468880"/>
          </a:xfrm>
          <a:prstGeom prst="rect">
            <a:avLst/>
          </a:prstGeom>
        </p:spPr>
      </p:pic>
    </p:spTree>
    <p:extLst>
      <p:ext uri="{BB962C8B-B14F-4D97-AF65-F5344CB8AC3E}">
        <p14:creationId xmlns:p14="http://schemas.microsoft.com/office/powerpoint/2010/main" val="2669613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18" y="302029"/>
            <a:ext cx="7287261" cy="786219"/>
          </a:xfrm>
        </p:spPr>
        <p:txBody>
          <a:bodyPr>
            <a:normAutofit fontScale="90000"/>
          </a:bodyPr>
          <a:lstStyle/>
          <a:p>
            <a:r>
              <a:rPr lang="en-US" sz="2400" b="1" dirty="0">
                <a:solidFill>
                  <a:schemeClr val="tx1"/>
                </a:solidFill>
              </a:rPr>
              <a:t>Types of Ponds &amp; Infrastructure and how they work</a:t>
            </a:r>
            <a:br>
              <a:rPr lang="en-US" sz="2400" b="1" dirty="0">
                <a:solidFill>
                  <a:schemeClr val="tx1"/>
                </a:solidFill>
              </a:rPr>
            </a:br>
            <a:r>
              <a:rPr lang="en-US" sz="1800" b="1" dirty="0">
                <a:solidFill>
                  <a:schemeClr val="tx1"/>
                </a:solidFill>
              </a:rPr>
              <a:t>Continued…</a:t>
            </a:r>
            <a:endParaRPr lang="en-US" sz="1800" dirty="0">
              <a:solidFill>
                <a:schemeClr val="tx1"/>
              </a:solidFill>
            </a:endParaRPr>
          </a:p>
        </p:txBody>
      </p:sp>
      <p:sp>
        <p:nvSpPr>
          <p:cNvPr id="3" name="Content Placeholder 2"/>
          <p:cNvSpPr>
            <a:spLocks noGrp="1"/>
          </p:cNvSpPr>
          <p:nvPr>
            <p:ph idx="1"/>
          </p:nvPr>
        </p:nvSpPr>
        <p:spPr>
          <a:xfrm>
            <a:off x="685647" y="1046685"/>
            <a:ext cx="8596668" cy="640799"/>
          </a:xfrm>
        </p:spPr>
        <p:txBody>
          <a:bodyPr>
            <a:normAutofit/>
          </a:bodyPr>
          <a:lstStyle/>
          <a:p>
            <a:r>
              <a:rPr lang="en-US" sz="1600" b="1" dirty="0">
                <a:solidFill>
                  <a:schemeClr val="tx1"/>
                </a:solidFill>
                <a:cs typeface="Calibri" panose="020F0502020204030204" pitchFamily="34" charset="0"/>
              </a:rPr>
              <a:t>Culverts: </a:t>
            </a:r>
            <a:r>
              <a:rPr lang="en-US" sz="1600" dirty="0">
                <a:solidFill>
                  <a:schemeClr val="tx1"/>
                </a:solidFill>
                <a:cs typeface="Calibri" panose="020F0502020204030204" pitchFamily="34" charset="0"/>
              </a:rPr>
              <a:t>A culvert conveys surface water through a roadway embankment or away from the highway right-of-way (ROW) or into a channel along the ROW.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281" y="1645920"/>
            <a:ext cx="3246530" cy="25603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273" y="1645920"/>
            <a:ext cx="3813353" cy="25603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2731" y="4206240"/>
            <a:ext cx="3333608" cy="2560320"/>
          </a:xfrm>
          <a:prstGeom prst="rect">
            <a:avLst/>
          </a:prstGeom>
        </p:spPr>
      </p:pic>
    </p:spTree>
    <p:extLst>
      <p:ext uri="{BB962C8B-B14F-4D97-AF65-F5344CB8AC3E}">
        <p14:creationId xmlns:p14="http://schemas.microsoft.com/office/powerpoint/2010/main" val="62565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787" y="352264"/>
            <a:ext cx="7040519" cy="803563"/>
          </a:xfrm>
        </p:spPr>
        <p:txBody>
          <a:bodyPr>
            <a:normAutofit fontScale="90000"/>
          </a:bodyPr>
          <a:lstStyle/>
          <a:p>
            <a:r>
              <a:rPr lang="en-US" sz="2400" b="1" dirty="0">
                <a:solidFill>
                  <a:schemeClr val="tx1"/>
                </a:solidFill>
              </a:rPr>
              <a:t>Types of Ponds &amp; Infrastructure and how they work</a:t>
            </a:r>
            <a:br>
              <a:rPr lang="en-US" sz="2400" b="1" dirty="0">
                <a:solidFill>
                  <a:schemeClr val="tx1"/>
                </a:solidFill>
              </a:rPr>
            </a:br>
            <a:r>
              <a:rPr lang="en-US" sz="1800" b="1" dirty="0">
                <a:solidFill>
                  <a:schemeClr val="tx1"/>
                </a:solidFill>
              </a:rPr>
              <a:t>Continued…</a:t>
            </a:r>
            <a:endParaRPr lang="en-US" sz="1800" dirty="0">
              <a:solidFill>
                <a:schemeClr val="tx1"/>
              </a:solidFill>
            </a:endParaRPr>
          </a:p>
        </p:txBody>
      </p:sp>
      <p:sp>
        <p:nvSpPr>
          <p:cNvPr id="3" name="Content Placeholder 2"/>
          <p:cNvSpPr>
            <a:spLocks noGrp="1"/>
          </p:cNvSpPr>
          <p:nvPr>
            <p:ph idx="1"/>
          </p:nvPr>
        </p:nvSpPr>
        <p:spPr>
          <a:xfrm>
            <a:off x="793713" y="1296784"/>
            <a:ext cx="8596668" cy="947652"/>
          </a:xfrm>
        </p:spPr>
        <p:txBody>
          <a:bodyPr>
            <a:normAutofit/>
          </a:bodyPr>
          <a:lstStyle/>
          <a:p>
            <a:r>
              <a:rPr lang="en-US" sz="1600" b="1" dirty="0"/>
              <a:t>Pipes: </a:t>
            </a:r>
            <a:r>
              <a:rPr lang="en-US" sz="1600" dirty="0"/>
              <a:t>A conduit that conveys stormwater which is intercepted by the inlets, to an outfall where the stormwater is discharged to the receiving waters. The drainage system consists of differing lengths and sizes of pipe connected by drainage structures.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402" y="2369127"/>
            <a:ext cx="4622118" cy="3200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9800" y="2369127"/>
            <a:ext cx="4486213" cy="3200400"/>
          </a:xfrm>
          <a:prstGeom prst="rect">
            <a:avLst/>
          </a:prstGeom>
        </p:spPr>
      </p:pic>
    </p:spTree>
    <p:extLst>
      <p:ext uri="{BB962C8B-B14F-4D97-AF65-F5344CB8AC3E}">
        <p14:creationId xmlns:p14="http://schemas.microsoft.com/office/powerpoint/2010/main" val="212306519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630</TotalTime>
  <Words>872</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Eras Demi ITC</vt:lpstr>
      <vt:lpstr>Symbol</vt:lpstr>
      <vt:lpstr>Times New Roman</vt:lpstr>
      <vt:lpstr>Trebuchet MS</vt:lpstr>
      <vt:lpstr>Wingdings 3</vt:lpstr>
      <vt:lpstr>Facet</vt:lpstr>
      <vt:lpstr>PowerPoint Presentation</vt:lpstr>
      <vt:lpstr>PowerPoint Presentation</vt:lpstr>
      <vt:lpstr>How to keep our stormwater clean </vt:lpstr>
      <vt:lpstr>Types of Ponds &amp; Infrastructure and how they work</vt:lpstr>
      <vt:lpstr>Types of Ponds &amp; Infrastructure and how they work Continued… </vt:lpstr>
      <vt:lpstr>Types of Ponds &amp; Infrastructure and how they work Continued… </vt:lpstr>
      <vt:lpstr>Types of Ponds &amp; Infrastructure and how they work Continued…</vt:lpstr>
      <vt:lpstr>Types of Ponds &amp; Infrastructure and how they work Continued…</vt:lpstr>
      <vt:lpstr>Types of Ponds &amp; Infrastructure and how they work Continued…</vt:lpstr>
      <vt:lpstr>Reporting Stormwater issues in your Area</vt:lpstr>
    </vt:vector>
  </TitlesOfParts>
  <Company>Okaloosa County BCC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Ronald Downey</cp:lastModifiedBy>
  <cp:revision>31</cp:revision>
  <cp:lastPrinted>2024-01-11T14:43:23Z</cp:lastPrinted>
  <dcterms:created xsi:type="dcterms:W3CDTF">2024-01-11T12:03:26Z</dcterms:created>
  <dcterms:modified xsi:type="dcterms:W3CDTF">2024-02-14T18:51:19Z</dcterms:modified>
</cp:coreProperties>
</file>